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xlsx" ContentType="application/vnd.openxmlformats-officedocument.spreadsheetml.sheet"/>
  <Default Extension="vml" ContentType="application/vnd.openxmlformats-officedocument.vmlDrawing"/>
  <Default Extension="docx" ContentType="application/vnd.openxmlformats-officedocument.wordprocessingml.document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embeddings/oleObject1.bin" ContentType="application/vnd.openxmlformats-officedocument.oleObject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embeddings/oleObject2.bin" ContentType="application/vnd.openxmlformats-officedocument.oleObject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sldIdLst>
    <p:sldId id="261" r:id="rId2"/>
    <p:sldId id="262" r:id="rId3"/>
    <p:sldId id="263" r:id="rId4"/>
    <p:sldId id="269" r:id="rId5"/>
    <p:sldId id="271" r:id="rId6"/>
    <p:sldId id="272" r:id="rId7"/>
    <p:sldId id="256" r:id="rId8"/>
    <p:sldId id="257" r:id="rId9"/>
    <p:sldId id="258" r:id="rId10"/>
    <p:sldId id="264" r:id="rId11"/>
    <p:sldId id="265" r:id="rId12"/>
    <p:sldId id="267" r:id="rId13"/>
    <p:sldId id="259" r:id="rId14"/>
    <p:sldId id="266" r:id="rId15"/>
    <p:sldId id="276" r:id="rId16"/>
    <p:sldId id="260" r:id="rId17"/>
    <p:sldId id="274" r:id="rId18"/>
    <p:sldId id="273" r:id="rId19"/>
    <p:sldId id="268" r:id="rId20"/>
    <p:sldId id="27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8" autoAdjust="0"/>
    <p:restoredTop sz="98101" autoAdjust="0"/>
  </p:normalViewPr>
  <p:slideViewPr>
    <p:cSldViewPr snapToGrid="0">
      <p:cViewPr>
        <p:scale>
          <a:sx n="143" d="100"/>
          <a:sy n="143" d="100"/>
        </p:scale>
        <p:origin x="920" y="62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media/image1.jpeg>
</file>

<file path=ppt/media/image11.jpeg>
</file>

<file path=ppt/media/image13.jpe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819FCF-16FF-40F0-B8FD-A6896F707673}" type="datetimeFigureOut">
              <a:rPr lang="en-US" smtClean="0"/>
              <a:t>1/27/15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091AF9-D9AF-4904-95BC-100CCDA3B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74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4253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relative likelihood that case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has been</a:t>
            </a:r>
          </a:p>
          <a:p>
            <a:r>
              <a:rPr lang="en-US" dirty="0"/>
              <a:t>infected by case </a:t>
            </a:r>
            <a:r>
              <a:rPr lang="en-US" i="1" dirty="0"/>
              <a:t>j </a:t>
            </a:r>
            <a:r>
              <a:rPr lang="en-US" dirty="0"/>
              <a:t>is then the likelihood that case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has been</a:t>
            </a:r>
          </a:p>
          <a:p>
            <a:r>
              <a:rPr lang="en-US" dirty="0"/>
              <a:t>infected by case </a:t>
            </a:r>
            <a:r>
              <a:rPr lang="en-US" i="1" dirty="0"/>
              <a:t>j</a:t>
            </a:r>
            <a:r>
              <a:rPr lang="en-US" dirty="0"/>
              <a:t>, normalized by the likelihood that case </a:t>
            </a:r>
            <a:r>
              <a:rPr lang="en-US" i="1" dirty="0" err="1"/>
              <a:t>i</a:t>
            </a:r>
            <a:endParaRPr lang="en-US" i="1" dirty="0"/>
          </a:p>
          <a:p>
            <a:r>
              <a:rPr lang="en-US" dirty="0"/>
              <a:t>has been infected by any other case </a:t>
            </a:r>
            <a:r>
              <a:rPr lang="en-US" i="1" dirty="0"/>
              <a:t>k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/>
              <a:t>The effective reproduction number for case </a:t>
            </a:r>
            <a:r>
              <a:rPr lang="en-US" i="1" dirty="0"/>
              <a:t>j </a:t>
            </a:r>
            <a:r>
              <a:rPr lang="en-US" dirty="0"/>
              <a:t>is the sum over</a:t>
            </a:r>
          </a:p>
          <a:p>
            <a:r>
              <a:rPr lang="en-US" dirty="0"/>
              <a:t>all cases </a:t>
            </a:r>
            <a:r>
              <a:rPr lang="en-US" i="1" dirty="0" err="1"/>
              <a:t>i</a:t>
            </a:r>
            <a:r>
              <a:rPr lang="en-US" dirty="0"/>
              <a:t>, weighted by the relative likelihood that case </a:t>
            </a:r>
            <a:r>
              <a:rPr lang="en-US" i="1" dirty="0" err="1"/>
              <a:t>i</a:t>
            </a:r>
            <a:r>
              <a:rPr lang="en-US" i="1" dirty="0"/>
              <a:t> </a:t>
            </a:r>
            <a:r>
              <a:rPr lang="en-US" dirty="0"/>
              <a:t>has</a:t>
            </a:r>
          </a:p>
          <a:p>
            <a:r>
              <a:rPr lang="en-US" dirty="0"/>
              <a:t>been infected by case </a:t>
            </a:r>
            <a:r>
              <a:rPr lang="en-US" i="1" dirty="0"/>
              <a:t>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9451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056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1572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65961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919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Data not normalized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379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649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6406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319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Link to Bangladesh: King’s paper </a:t>
            </a:r>
            <a:r>
              <a:rPr lang="en-US" dirty="0" err="1" smtClean="0"/>
              <a:t>shoing</a:t>
            </a:r>
            <a:r>
              <a:rPr lang="en-US" dirty="0" smtClean="0"/>
              <a:t> highly </a:t>
            </a:r>
            <a:r>
              <a:rPr lang="en-US" dirty="0" err="1" smtClean="0"/>
              <a:t>heterogenaouty</a:t>
            </a:r>
            <a:r>
              <a:rPr lang="en-US" dirty="0" smtClean="0"/>
              <a:t> in Dhaka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31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9806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33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5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223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9822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053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29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091AF9-D9AF-4904-95BC-100CCDA3B22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937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8601"/>
            <a:ext cx="103632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800600"/>
            <a:ext cx="9144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1"/>
            <a:ext cx="103632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8601"/>
            <a:ext cx="103632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24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688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176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176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90944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90944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00200"/>
            <a:ext cx="6815667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600200"/>
            <a:ext cx="4011084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12001169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715000"/>
            <a:ext cx="108712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09600" y="4953000"/>
            <a:ext cx="108712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77216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52601"/>
            <a:ext cx="1016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83E9C71F-0A41-4C03-949F-AF275F394AEE}" type="datetimeFigureOut">
              <a:rPr lang="en-US" smtClean="0"/>
              <a:t>1/27/15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0" y="6492876"/>
            <a:ext cx="4572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189124" y="5824644"/>
            <a:ext cx="131572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5EF0CA08-FD6D-4CDB-95FE-8A14BDA7E30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001499" y="0"/>
            <a:ext cx="19050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2001499" y="1371600"/>
            <a:ext cx="190501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package" Target="../embeddings/Microsoft_Word_Document1.docx"/><Relationship Id="rId5" Type="http://schemas.openxmlformats.org/officeDocument/2006/relationships/image" Target="../media/image9.png"/><Relationship Id="rId6" Type="http://schemas.openxmlformats.org/officeDocument/2006/relationships/package" Target="../embeddings/Microsoft_Word_Document2.docx"/><Relationship Id="rId7" Type="http://schemas.openxmlformats.org/officeDocument/2006/relationships/image" Target="../media/image10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2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oleObject" Target="../embeddings/oleObject2.bin"/><Relationship Id="rId5" Type="http://schemas.openxmlformats.org/officeDocument/2006/relationships/image" Target="../media/image14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package" Target="../embeddings/Microsoft_Excel_Sheet3.xlsx"/><Relationship Id="rId5" Type="http://schemas.openxmlformats.org/officeDocument/2006/relationships/image" Target="../media/image15.emf"/><Relationship Id="rId6" Type="http://schemas.openxmlformats.org/officeDocument/2006/relationships/image" Target="../media/image13.jpe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-634180"/>
            <a:ext cx="12192000" cy="749218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solidFill>
            <a:schemeClr val="bg1">
              <a:lumMod val="95000"/>
              <a:alpha val="52000"/>
            </a:schemeClr>
          </a:solidFill>
          <a:effectLst>
            <a:softEdge rad="152400"/>
          </a:effectLst>
        </p:spPr>
        <p:txBody>
          <a:bodyPr anchor="ctr" anchorCtr="1"/>
          <a:lstStyle/>
          <a:p>
            <a:r>
              <a:rPr lang="en-US" dirty="0" smtClean="0"/>
              <a:t>Cholera in Copenhagen, 1853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269999" y="4618038"/>
            <a:ext cx="3220357" cy="1655762"/>
          </a:xfrm>
          <a:solidFill>
            <a:schemeClr val="bg1">
              <a:lumMod val="95000"/>
              <a:alpha val="46000"/>
            </a:schemeClr>
          </a:solidFill>
          <a:effectLst>
            <a:softEdge rad="114300"/>
          </a:effectLst>
        </p:spPr>
        <p:txBody>
          <a:bodyPr>
            <a:normAutofit/>
          </a:bodyPr>
          <a:lstStyle/>
          <a:p>
            <a:pPr algn="l"/>
            <a:r>
              <a:rPr lang="en-US" dirty="0" smtClean="0"/>
              <a:t>Matthew Phelps</a:t>
            </a:r>
          </a:p>
          <a:p>
            <a:pPr algn="l"/>
            <a:r>
              <a:rPr lang="en-US" dirty="0" smtClean="0"/>
              <a:t>PhD Fellow</a:t>
            </a:r>
          </a:p>
          <a:p>
            <a:pPr algn="l"/>
            <a:r>
              <a:rPr lang="en-US" dirty="0" smtClean="0"/>
              <a:t>Faculty of Health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2249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Fig 1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966" y="0"/>
            <a:ext cx="93438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849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Explore epidemic temporally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7537284"/>
              </p:ext>
            </p:extLst>
          </p:nvPr>
        </p:nvGraphicFramePr>
        <p:xfrm>
          <a:off x="-2650836" y="4932940"/>
          <a:ext cx="16324767" cy="1209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Document" r:id="rId4" imgW="5486400" imgH="406400" progId="Word.Document.12">
                  <p:embed/>
                </p:oleObj>
              </mc:Choice>
              <mc:Fallback>
                <p:oleObj name="Document" r:id="rId4" imgW="5486400" imgH="4064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2650836" y="4932940"/>
                        <a:ext cx="16324767" cy="1209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8124871"/>
              </p:ext>
            </p:extLst>
          </p:nvPr>
        </p:nvGraphicFramePr>
        <p:xfrm>
          <a:off x="1" y="2332184"/>
          <a:ext cx="10961375" cy="1522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Document" r:id="rId6" imgW="5486400" imgH="762000" progId="Word.Document.12">
                  <p:embed/>
                </p:oleObj>
              </mc:Choice>
              <mc:Fallback>
                <p:oleObj name="Document" r:id="rId6" imgW="5486400" imgH="7620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" y="2332184"/>
                        <a:ext cx="10961375" cy="15224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9018494" y="1147482"/>
            <a:ext cx="2548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Wallinga</a:t>
            </a:r>
            <a:r>
              <a:rPr lang="en-US" dirty="0" smtClean="0"/>
              <a:t> &amp; Tunis 2004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130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Serial interval estimation</a:t>
            </a:r>
            <a:endParaRPr lang="en-US" dirty="0"/>
          </a:p>
        </p:txBody>
      </p:sp>
      <p:pic>
        <p:nvPicPr>
          <p:cNvPr id="4" name="Picture 3" descr="Fig 2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475" y="1525292"/>
            <a:ext cx="7265708" cy="53327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191419" y="4620986"/>
            <a:ext cx="3581481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00" dirty="0" smtClean="0"/>
          </a:p>
          <a:p>
            <a:r>
              <a:rPr lang="da-DK" sz="900" dirty="0" err="1" smtClean="0"/>
              <a:t>Mosley</a:t>
            </a:r>
            <a:r>
              <a:rPr lang="da-DK" sz="900" dirty="0" smtClean="0"/>
              <a:t>, W.H., et al., </a:t>
            </a:r>
            <a:r>
              <a:rPr lang="en-US" sz="900" i="1" dirty="0" smtClean="0"/>
              <a:t>The relationship of </a:t>
            </a:r>
            <a:r>
              <a:rPr lang="en-US" sz="900" i="1" dirty="0" err="1" smtClean="0"/>
              <a:t>vibriocidal</a:t>
            </a:r>
            <a:r>
              <a:rPr lang="en-US" sz="900" i="1" dirty="0" smtClean="0"/>
              <a:t> antibody </a:t>
            </a:r>
            <a:r>
              <a:rPr lang="en-US" sz="900" i="1" dirty="0" err="1" smtClean="0"/>
              <a:t>titre</a:t>
            </a:r>
            <a:r>
              <a:rPr lang="en-US" sz="900" i="1" dirty="0" smtClean="0"/>
              <a:t> to susceptibility to cholera in family contacts of cholera patients.</a:t>
            </a:r>
            <a:r>
              <a:rPr lang="en-US" sz="900" dirty="0" smtClean="0"/>
              <a:t> Bull World Health Organ, 1968. </a:t>
            </a:r>
            <a:r>
              <a:rPr lang="en-US" sz="900" b="1" dirty="0" smtClean="0"/>
              <a:t>38</a:t>
            </a:r>
            <a:r>
              <a:rPr lang="en-US" sz="900" dirty="0" smtClean="0"/>
              <a:t>(5): p. 777-85.</a:t>
            </a:r>
          </a:p>
          <a:p>
            <a:endParaRPr lang="en-US" sz="900" b="1" dirty="0"/>
          </a:p>
        </p:txBody>
      </p:sp>
    </p:spTree>
    <p:extLst>
      <p:ext uri="{BB962C8B-B14F-4D97-AF65-F5344CB8AC3E}">
        <p14:creationId xmlns:p14="http://schemas.microsoft.com/office/powerpoint/2010/main" val="1444217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1552536"/>
              </p:ext>
            </p:extLst>
          </p:nvPr>
        </p:nvGraphicFramePr>
        <p:xfrm>
          <a:off x="1316717" y="100015"/>
          <a:ext cx="8872203" cy="65293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" name="Acrobat Document" r:id="rId4" imgW="6095820" imgH="4486072" progId="Acrobat.Document.11">
                  <p:embed/>
                </p:oleObj>
              </mc:Choice>
              <mc:Fallback>
                <p:oleObj name="Acrobat Document" r:id="rId4" imgW="6095820" imgH="4486072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316717" y="100015"/>
                        <a:ext cx="8872203" cy="65293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604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Explore epidemic spatially</a:t>
            </a:r>
            <a:endParaRPr lang="en-US" dirty="0"/>
          </a:p>
        </p:txBody>
      </p:sp>
      <p:pic>
        <p:nvPicPr>
          <p:cNvPr id="4098" name="Picture 2" descr="http://cdn.supadupa.me/shop/14281/images/1232968/copenhagen_1853_frame_grande.jpg?1380840409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08" t="7389" r="10434" b="7319"/>
          <a:stretch/>
        </p:blipFill>
        <p:spPr bwMode="auto">
          <a:xfrm>
            <a:off x="4637314" y="955425"/>
            <a:ext cx="7163707" cy="578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2201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695" y="0"/>
            <a:ext cx="93306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01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6882546"/>
              </p:ext>
            </p:extLst>
          </p:nvPr>
        </p:nvGraphicFramePr>
        <p:xfrm>
          <a:off x="884690" y="263754"/>
          <a:ext cx="11108647" cy="60428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Acrobat Document" r:id="rId4" imgW="8229600" imgH="4476615" progId="Acrobat.Document.11">
                  <p:embed/>
                </p:oleObj>
              </mc:Choice>
              <mc:Fallback>
                <p:oleObj name="Acrobat Document" r:id="rId4" imgW="8229600" imgH="4476615" progId="Acrobat.Document.1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84690" y="263754"/>
                        <a:ext cx="11108647" cy="60428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15613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628" y="440872"/>
            <a:ext cx="7721600" cy="732382"/>
          </a:xfrm>
        </p:spPr>
        <p:txBody>
          <a:bodyPr/>
          <a:lstStyle/>
          <a:p>
            <a:r>
              <a:rPr lang="en-US" dirty="0" smtClean="0"/>
              <a:t>Reproductive numbers</a:t>
            </a:r>
            <a:endParaRPr lang="en-US" dirty="0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1236939"/>
              </p:ext>
            </p:extLst>
          </p:nvPr>
        </p:nvGraphicFramePr>
        <p:xfrm>
          <a:off x="1057956" y="2045607"/>
          <a:ext cx="3456894" cy="46692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3" name="Worksheet" r:id="rId4" imgW="2009789" imgH="2714557" progId="Excel.Sheet.12">
                  <p:embed/>
                </p:oleObj>
              </mc:Choice>
              <mc:Fallback>
                <p:oleObj name="Worksheet" r:id="rId4" imgW="2009789" imgH="2714557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057956" y="2045607"/>
                        <a:ext cx="3456894" cy="46692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2" descr="http://cdn.supadupa.me/shop/14281/images/1232968/copenhagen_1853_frame_grande.jpg?1380840409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08" t="7389" r="10434" b="7319"/>
          <a:stretch/>
        </p:blipFill>
        <p:spPr bwMode="auto">
          <a:xfrm>
            <a:off x="4749346" y="1069725"/>
            <a:ext cx="7163707" cy="578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Straight Arrow Connector 3"/>
          <p:cNvCxnSpPr/>
          <p:nvPr/>
        </p:nvCxnSpPr>
        <p:spPr>
          <a:xfrm>
            <a:off x="5952964" y="4306301"/>
            <a:ext cx="820186" cy="28444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72362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(tentative)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Epidemic is qualitatively and quantitatively different when compared at city vs. neighborhood level</a:t>
            </a:r>
          </a:p>
          <a:p>
            <a:r>
              <a:rPr lang="en-US" dirty="0" smtClean="0"/>
              <a:t>Multiple separate epidemic peaks</a:t>
            </a:r>
          </a:p>
          <a:p>
            <a:r>
              <a:rPr lang="en-US" dirty="0" smtClean="0"/>
              <a:t>Each neighborhood has only one epidemic peak</a:t>
            </a:r>
          </a:p>
          <a:p>
            <a:r>
              <a:rPr lang="en-US" dirty="0" smtClean="0"/>
              <a:t>Estimations from regional/national level data are problematic</a:t>
            </a:r>
          </a:p>
          <a:p>
            <a:r>
              <a:rPr lang="en-US" dirty="0" smtClean="0"/>
              <a:t>Limited utility of mass action models for Cholera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23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Spatial data only available on a weekly basis – yet serial interval is ~3 days</a:t>
            </a:r>
          </a:p>
          <a:p>
            <a:r>
              <a:rPr lang="en-US" dirty="0" smtClean="0"/>
              <a:t>Cannot examine R</a:t>
            </a:r>
            <a:r>
              <a:rPr lang="en-US" baseline="-25000" dirty="0" smtClean="0"/>
              <a:t>ef</a:t>
            </a:r>
            <a:r>
              <a:rPr lang="en-US" dirty="0" smtClean="0"/>
              <a:t> at neighborhood or street level</a:t>
            </a:r>
          </a:p>
          <a:p>
            <a:r>
              <a:rPr lang="en-US" dirty="0" smtClean="0"/>
              <a:t>No data on asymptomatic cases</a:t>
            </a:r>
          </a:p>
          <a:p>
            <a:r>
              <a:rPr lang="en-US" dirty="0" smtClean="0"/>
              <a:t>Small N in several neighborhoods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13227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study a 1853 outbreak?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rich environment</a:t>
            </a:r>
          </a:p>
          <a:p>
            <a:r>
              <a:rPr lang="en-US" dirty="0" smtClean="0"/>
              <a:t>Contemporary outbreaks can be data poor by comparison </a:t>
            </a:r>
          </a:p>
          <a:p>
            <a:r>
              <a:rPr lang="en-US" dirty="0" smtClean="0"/>
              <a:t>No previous cholera in CPH – no acquired immunity</a:t>
            </a:r>
          </a:p>
          <a:p>
            <a:r>
              <a:rPr lang="en-US" dirty="0" smtClean="0"/>
              <a:t>Potential to address research gaps in understanding of contemporary cholera outbreaks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08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Explore temporal-spatial structure at street level</a:t>
            </a:r>
          </a:p>
          <a:p>
            <a:r>
              <a:rPr lang="en-US" dirty="0" smtClean="0"/>
              <a:t>Compare age-structure of data to other cities (immunity) (?)</a:t>
            </a:r>
          </a:p>
          <a:p>
            <a:r>
              <a:rPr lang="en-US" dirty="0" smtClean="0"/>
              <a:t>Simulation-based testing of R</a:t>
            </a:r>
            <a:r>
              <a:rPr lang="en-US" baseline="-25000" dirty="0" smtClean="0"/>
              <a:t>ef</a:t>
            </a:r>
            <a:r>
              <a:rPr lang="en-US" dirty="0" smtClean="0"/>
              <a:t> values</a:t>
            </a:r>
          </a:p>
          <a:p>
            <a:r>
              <a:rPr lang="en-US" dirty="0" smtClean="0"/>
              <a:t>Test relative strength of alternative transmission pathways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756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84423" y="2086601"/>
            <a:ext cx="65084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400" dirty="0" smtClean="0"/>
              <a:t>Possibility for exposure to similar risk factors as in Bangladesh </a:t>
            </a:r>
            <a:r>
              <a:rPr lang="en-US" sz="2400" dirty="0" err="1" smtClean="0"/>
              <a:t>peri</a:t>
            </a:r>
            <a:r>
              <a:rPr lang="en-US" sz="2400" dirty="0" smtClean="0"/>
              <a:t>-urban informal settlements</a:t>
            </a:r>
          </a:p>
          <a:p>
            <a:endParaRPr lang="en-US" sz="2400" dirty="0"/>
          </a:p>
          <a:p>
            <a:r>
              <a:rPr lang="en-US" sz="2400" dirty="0" smtClean="0"/>
              <a:t>	BUT</a:t>
            </a:r>
          </a:p>
          <a:p>
            <a:endParaRPr lang="en-US" sz="2400" dirty="0"/>
          </a:p>
          <a:p>
            <a:pPr marL="342900" indent="-342900">
              <a:buFont typeface="Arial"/>
              <a:buChar char="•"/>
            </a:pPr>
            <a:r>
              <a:rPr lang="en-US" sz="2400" dirty="0" smtClean="0"/>
              <a:t>Avoid lazy comparisons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972" y="0"/>
            <a:ext cx="3892029" cy="6847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639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Reproductive number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R</a:t>
            </a:r>
            <a:r>
              <a:rPr lang="en-US" baseline="-25000" dirty="0" smtClean="0"/>
              <a:t>0</a:t>
            </a:r>
            <a:r>
              <a:rPr lang="en-US" dirty="0" smtClean="0"/>
              <a:t>: Number of secondary cases one infectious case will cause </a:t>
            </a:r>
            <a:r>
              <a:rPr lang="en-US" i="1" dirty="0" smtClean="0"/>
              <a:t>in an entirely susceptible population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Predicts severity of outbreak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predicts proportion of population needing vaccination</a:t>
            </a:r>
          </a:p>
          <a:p>
            <a:endParaRPr lang="en-US" i="1" dirty="0" smtClean="0"/>
          </a:p>
          <a:p>
            <a:r>
              <a:rPr lang="en-US" i="1" dirty="0" smtClean="0"/>
              <a:t>R</a:t>
            </a:r>
            <a:r>
              <a:rPr lang="en-US" i="1" baseline="-25000" dirty="0" smtClean="0"/>
              <a:t>ef</a:t>
            </a:r>
            <a:r>
              <a:rPr lang="en-US" i="1" dirty="0" smtClean="0"/>
              <a:t> </a:t>
            </a:r>
            <a:r>
              <a:rPr lang="en-US" dirty="0" smtClean="0"/>
              <a:t>Effective number of secondary cases one infectious case causes during as a specified point in the course of an outbreak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Monitor temporal patterns in transmission potential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Monitor effects of control measure during course of epidemic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1406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Mass action-based models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Assumes homogenously mixing population and uniform hazard exposure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Often used for cholera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Evidence that assumption of homogeneity is flawed (super-spreaders)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Infection-network approaches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Used in STI modeling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Allows for super-spreaders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9965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Previous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752601"/>
            <a:ext cx="10160000" cy="4917140"/>
          </a:xfrm>
        </p:spPr>
        <p:txBody>
          <a:bodyPr>
            <a:normAutofit/>
          </a:bodyPr>
          <a:lstStyle/>
          <a:p>
            <a:r>
              <a:rPr lang="en-US" dirty="0" smtClean="0"/>
              <a:t>Zimbabwe R</a:t>
            </a:r>
            <a:r>
              <a:rPr lang="en-US" baseline="-25000" dirty="0" smtClean="0"/>
              <a:t>0 </a:t>
            </a:r>
            <a:r>
              <a:rPr lang="en-US" dirty="0" smtClean="0"/>
              <a:t>estimation (</a:t>
            </a:r>
            <a:r>
              <a:rPr lang="en-US" dirty="0" err="1" smtClean="0"/>
              <a:t>Mukandavire</a:t>
            </a:r>
            <a:r>
              <a:rPr lang="en-US" dirty="0" smtClean="0"/>
              <a:t> et al. 2011)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From 1.11 – 2.72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Estimates from regional-level data</a:t>
            </a:r>
          </a:p>
          <a:p>
            <a:pPr marL="342900" indent="-342900">
              <a:buFontTx/>
              <a:buChar char="•"/>
            </a:pPr>
            <a:endParaRPr lang="en-US" dirty="0"/>
          </a:p>
          <a:p>
            <a:r>
              <a:rPr lang="en-US" dirty="0" smtClean="0"/>
              <a:t>Haiti 2010 (</a:t>
            </a:r>
            <a:r>
              <a:rPr lang="en-US" dirty="0" err="1" smtClean="0"/>
              <a:t>Chunara</a:t>
            </a:r>
            <a:r>
              <a:rPr lang="en-US" dirty="0" smtClean="0"/>
              <a:t> et al. 2010)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1.06 – 3.72</a:t>
            </a:r>
          </a:p>
          <a:p>
            <a:pPr marL="342900" indent="-342900">
              <a:buFontTx/>
              <a:buChar char="•"/>
            </a:pPr>
            <a:r>
              <a:rPr lang="en-US" dirty="0" smtClean="0"/>
              <a:t>Estimates from regional / national-level data</a:t>
            </a:r>
          </a:p>
          <a:p>
            <a:pPr marL="342900" indent="-342900">
              <a:buFontTx/>
              <a:buChar char="•"/>
            </a:pPr>
            <a:endParaRPr lang="en-US" dirty="0"/>
          </a:p>
          <a:p>
            <a:r>
              <a:rPr lang="en-US" dirty="0" smtClean="0"/>
              <a:t>Heterogeneity within Dhaka (King et al. 2005)</a:t>
            </a:r>
          </a:p>
          <a:p>
            <a:endParaRPr lang="en-US" dirty="0"/>
          </a:p>
          <a:p>
            <a:r>
              <a:rPr lang="en-US" dirty="0" smtClean="0"/>
              <a:t>John Snow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06368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529" y="152756"/>
            <a:ext cx="4861023" cy="651746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2750" y="152756"/>
            <a:ext cx="4185172" cy="651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869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138" y="-777734"/>
            <a:ext cx="8249028" cy="835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730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0695" y="0"/>
            <a:ext cx="93306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41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637</TotalTime>
  <Words>510</Words>
  <Application>Microsoft Macintosh PowerPoint</Application>
  <PresentationFormat>Custom</PresentationFormat>
  <Paragraphs>96</Paragraphs>
  <Slides>20</Slides>
  <Notes>19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3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Essential</vt:lpstr>
      <vt:lpstr>Document</vt:lpstr>
      <vt:lpstr>Acrobat Document</vt:lpstr>
      <vt:lpstr>Worksheet</vt:lpstr>
      <vt:lpstr>Cholera in Copenhagen, 1853</vt:lpstr>
      <vt:lpstr>Why study a 1853 outbreak?</vt:lpstr>
      <vt:lpstr>PowerPoint Presentation</vt:lpstr>
      <vt:lpstr>Reproductive number</vt:lpstr>
      <vt:lpstr>Types of models</vt:lpstr>
      <vt:lpstr>Previous work</vt:lpstr>
      <vt:lpstr>PowerPoint Presentation</vt:lpstr>
      <vt:lpstr>PowerPoint Presentation</vt:lpstr>
      <vt:lpstr>PowerPoint Presentation</vt:lpstr>
      <vt:lpstr>PowerPoint Presentation</vt:lpstr>
      <vt:lpstr>Explore epidemic temporally</vt:lpstr>
      <vt:lpstr>Serial interval estimation</vt:lpstr>
      <vt:lpstr>PowerPoint Presentation</vt:lpstr>
      <vt:lpstr>Explore epidemic spatially</vt:lpstr>
      <vt:lpstr>PowerPoint Presentation</vt:lpstr>
      <vt:lpstr>PowerPoint Presentation</vt:lpstr>
      <vt:lpstr>Reproductive numbers</vt:lpstr>
      <vt:lpstr>Conclusions (tentative)</vt:lpstr>
      <vt:lpstr>Limitations</vt:lpstr>
      <vt:lpstr>Future work</vt:lpstr>
    </vt:vector>
  </TitlesOfParts>
  <Company>Yale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David Phelps</dc:creator>
  <cp:lastModifiedBy>Matthew Phelps</cp:lastModifiedBy>
  <cp:revision>25</cp:revision>
  <dcterms:created xsi:type="dcterms:W3CDTF">2014-12-11T07:56:42Z</dcterms:created>
  <dcterms:modified xsi:type="dcterms:W3CDTF">2015-01-27T19:25:36Z</dcterms:modified>
</cp:coreProperties>
</file>

<file path=docProps/thumbnail.jpeg>
</file>